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5" r:id="rId9"/>
    <p:sldId id="267" r:id="rId10"/>
    <p:sldId id="264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C9C9-7AE0-4F90-8109-F1DAD276607E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3A7A-DC5A-4206-ABF5-6F3CEB8BA6B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67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03A7A-DC5A-4206-ABF5-6F3CEB8BA6B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974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B15801-D68B-40D3-8246-9385E2738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D4AAD8-7E4E-4A79-84BE-7D414F1FE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8109C7-FBA3-445B-9C9C-8477E898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D250BB-4EDE-4152-ABF1-A2692B4B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B5CA11-E65E-4AEE-9763-F86C3B4D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03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8BB034-3D68-4157-8ACE-DA47E898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F55A0AC-DE02-4739-8E82-42CF126A2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01FB56-48F9-479C-B713-F1447CDA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3E7D23-579F-4D96-9021-74C15B2A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079931-03ED-41D6-B670-5B4D1CAD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35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481C5AD-6C80-498A-9F4C-EDEFC1D60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CC5BAC8-7A5B-4F1E-B979-CE28224E9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D10653-DDD0-40FC-9CB2-1E0AE3C07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8358EC9-7D36-49BF-B4FD-CCCBAAB2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755C5D-6679-431C-A117-AFD2481B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07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5AE0DD-A904-456F-BCC9-346D54171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FC9E7D-EC67-4247-9178-C5FABC63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7775073-548D-4A9C-9724-AEAECE44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9E53A-F3E0-47CC-ABB0-E8318BAD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5A2772A-FAD3-41BB-97C8-07822C70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86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40EB9F-A0BC-415A-9AEB-9670ECD6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3CCB618-9080-4648-B337-89CF4A2D1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22D3F6-2265-4834-8D96-DCA16741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215F4D-5FA8-475F-B4D0-D9DCFC3B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42BF8F-E905-4A72-AFF9-1BFF35E6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66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C252F4-3632-4B10-BC45-F8518EC8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06161D-263D-44EC-8CB5-4F78F5A79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32EFD8A-4C76-4415-8694-4C468F7C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552375-70DA-4DF9-A5AE-E94DDEC4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7777BDF-C460-4543-8DFC-FDBDFF4C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290A00-B9FB-40A8-B01C-F95ED08A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70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4DCD93-10E6-4B17-BC83-002780CF9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CD7B2A-C757-4805-A06B-6C234740F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B017CE8-21DF-4EAA-97E5-8A56AABB2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4C5A8D-C42C-4FC2-9AC1-CCA90E590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0B18217-4CDB-48CE-9171-C89F1967F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391D696-5BF4-49E7-8C32-7F8E3F29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8ADC9303-2079-4543-B946-941CDE19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653362D-1C08-401A-B053-7FD6047D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64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665A8C-30D9-4078-80C7-A34F0299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DB5F2C3-373C-4346-8B7E-AE31ABBB3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D3F1F9B-D159-4F1D-AEA4-09239818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BFDC38F-6890-4AF2-A98B-43E9AF8A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74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C72692B-CD34-444D-B17A-B5C957ED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F72C97F-F3D1-46AE-9E29-63EBBA3D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FDE0FF8-5EAA-4235-92AA-A09C2406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776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00BD99-2D83-4635-9174-055919E8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EEBAA8-A9FB-4468-A222-B63E3AEF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229CAE5-3781-415F-8967-BB864576B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19C5C2-338F-404A-9DB7-01412587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1FD2019-55CE-4C17-BDFE-EC52C322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5F780C5-DA68-4932-8993-80CFB8F6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881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035721-32C5-4A7F-977F-53409ED7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F769088-F654-4F5B-9373-FF0E0DC0E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EE7D08A-9B75-4879-AB78-E35F653EF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847F71-74EA-4C45-A082-16DBDBCB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2300FF-D3CB-4569-AABD-2C192AA8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198D50-2C59-4420-B3F6-47D3A740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43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9E0A71E-E8B6-4319-B463-113983C3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23D889A-B11B-4FB1-9DAC-BAFB74393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BB51C7D-B3B5-470A-A443-953EE9B48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E38A-0782-49F3-9A34-E21E6B7C9D27}" type="datetimeFigureOut">
              <a:rPr lang="hu-HU" smtClean="0"/>
              <a:pPr/>
              <a:t>2021. 03. 31.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F76938-AC33-41DB-BFDA-60FBDE73C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A3AEC2-26CD-4E46-ABAC-3E23BBE96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FCBE-DD82-42EB-9403-17E8F9402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23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óra\Downloads\24374_ujmkod926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14823" b="14438"/>
          <a:stretch>
            <a:fillRect/>
          </a:stretch>
        </p:blipFill>
        <p:spPr bwMode="auto">
          <a:xfrm>
            <a:off x="0" y="0"/>
            <a:ext cx="12192000" cy="7413674"/>
          </a:xfrm>
          <a:prstGeom prst="rect">
            <a:avLst/>
          </a:prstGeom>
          <a:noFill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8432881-DF2A-4092-B18C-982929001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135" y="0"/>
            <a:ext cx="9144000" cy="1765569"/>
          </a:xfrm>
        </p:spPr>
        <p:txBody>
          <a:bodyPr>
            <a:normAutofit/>
          </a:bodyPr>
          <a:lstStyle/>
          <a:p>
            <a:pPr>
              <a:lnSpc>
                <a:spcPts val="1680"/>
              </a:lnSpc>
              <a:spcAft>
                <a:spcPts val="1275"/>
              </a:spcAft>
            </a:pPr>
            <a:r>
              <a:rPr lang="hu-HU" sz="4000" dirty="0">
                <a:solidFill>
                  <a:srgbClr val="20202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Díszítsd ki az otthonod  </a:t>
            </a:r>
            <a:r>
              <a:rPr lang="hu-HU" sz="400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̶</a:t>
            </a:r>
            <a:r>
              <a:rPr lang="hu-HU" sz="4000" dirty="0">
                <a:solidFill>
                  <a:srgbClr val="20202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akár egy</a:t>
            </a:r>
            <a:br>
              <a:rPr lang="hu-HU" sz="4000" dirty="0">
                <a:solidFill>
                  <a:srgbClr val="20202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hu-HU" sz="4000" dirty="0">
                <a:solidFill>
                  <a:srgbClr val="20202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hu-HU" dirty="0">
                <a:solidFill>
                  <a:srgbClr val="20202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hu-HU" dirty="0">
                <a:solidFill>
                  <a:srgbClr val="20202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C00000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m</a:t>
            </a:r>
            <a:r>
              <a:rPr lang="hu-HU" sz="4000" dirty="0">
                <a:solidFill>
                  <a:srgbClr val="C00000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ű</a:t>
            </a:r>
            <a:r>
              <a:rPr lang="hu-HU" dirty="0">
                <a:solidFill>
                  <a:srgbClr val="C00000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vész</a:t>
            </a:r>
            <a:r>
              <a:rPr lang="hu-HU" sz="5400" dirty="0">
                <a:solidFill>
                  <a:srgbClr val="C00000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!</a:t>
            </a:r>
            <a:br>
              <a:rPr lang="hu-HU" sz="4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hu-HU" sz="4000" dirty="0">
              <a:latin typeface="Comic Sans MS" panose="030F0702030302020204" pitchFamily="66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0B1F529-7060-4D85-BEE5-638325FEF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78" y="5082663"/>
            <a:ext cx="8454683" cy="2028555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hu-HU" sz="8000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Új, tematikus sorozatunkban olyan műalkotásokat „veszünk elő” a múzeum gyűjteményéből, amelyek alkotásra sarkallnak minket. Ezek a gyönyörű műtárgyak arra ihlettek bennünket, hogy ötleteket adjunk nektek az otthonotok művészi dekorálására.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5614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460CF3-79D9-42EA-8048-4AE4DF0E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Végezetül…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3A518E-393F-438E-B6B8-3423B3764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4626363" cy="34622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>
                <a:latin typeface="Comic Sans MS" panose="030F0702030302020204" pitchFamily="66" charset="0"/>
              </a:rPr>
              <a:t>Végezetül tovább dekorálhatod: jöhet egy vidám kis masni a vékony selyemszalagból, vagy könnyű kis levelek, gyöngyök, csillámpor vagy csillámos ragasztó ide-oda.</a:t>
            </a:r>
          </a:p>
          <a:p>
            <a:pPr>
              <a:buNone/>
            </a:pPr>
            <a:endParaRPr lang="hu-HU" sz="2000" dirty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hu-HU" sz="2000" dirty="0">
                <a:latin typeface="Comic Sans MS" panose="030F0702030302020204" pitchFamily="66" charset="0"/>
              </a:rPr>
              <a:t>És ne feledkezz meg a felkötő zsinórról sem, ezt a koszorú hátuljára, középre ragaszd!</a:t>
            </a:r>
            <a:br>
              <a:rPr lang="hu-HU" sz="2000" dirty="0">
                <a:latin typeface="Comic Sans MS" panose="030F0702030302020204" pitchFamily="66" charset="0"/>
              </a:rPr>
            </a:br>
            <a:r>
              <a:rPr lang="hu-HU" sz="2000" dirty="0">
                <a:latin typeface="Comic Sans MS" panose="030F0702030302020204" pitchFamily="66" charset="0"/>
              </a:rPr>
              <a:t>Ha kész, már fel is akaszthatod</a:t>
            </a:r>
            <a:br>
              <a:rPr lang="hu-HU" sz="2000" dirty="0">
                <a:latin typeface="Comic Sans MS" panose="030F0702030302020204" pitchFamily="66" charset="0"/>
              </a:rPr>
            </a:br>
            <a:r>
              <a:rPr lang="hu-HU" sz="2000" dirty="0">
                <a:latin typeface="Comic Sans MS" panose="030F0702030302020204" pitchFamily="66" charset="0"/>
              </a:rPr>
              <a:t>az alkotásod az ajtódra. </a:t>
            </a:r>
          </a:p>
        </p:txBody>
      </p:sp>
      <p:pic>
        <p:nvPicPr>
          <p:cNvPr id="3074" name="Picture 2" descr="C:\Users\Dóra\Downloads\IMG_20210313_13303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5813" b="5047"/>
          <a:stretch>
            <a:fillRect/>
          </a:stretch>
        </p:blipFill>
        <p:spPr bwMode="auto">
          <a:xfrm>
            <a:off x="6782938" y="627797"/>
            <a:ext cx="5217994" cy="5773003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776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óra\Downloads\pink-roses-663352882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10000"/>
          </a:blip>
          <a:srcRect t="9201"/>
          <a:stretch>
            <a:fillRect/>
          </a:stretch>
        </p:blipFill>
        <p:spPr bwMode="auto">
          <a:xfrm>
            <a:off x="1" y="0"/>
            <a:ext cx="12192000" cy="685800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1424" y="2276873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Köszönjük, hogy velünk alkottál! Reméljük, a koszorú kastéllyá varázsolja az otthonod!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4869160"/>
            <a:ext cx="8534400" cy="769640"/>
          </a:xfrm>
        </p:spPr>
        <p:txBody>
          <a:bodyPr/>
          <a:lstStyle/>
          <a:p>
            <a:r>
              <a:rPr lang="hu-HU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óra\Downloads\IMG_20210318_1358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rcRect b="22817"/>
          <a:stretch>
            <a:fillRect/>
          </a:stretch>
        </p:blipFill>
        <p:spPr bwMode="auto">
          <a:xfrm>
            <a:off x="-1" y="0"/>
            <a:ext cx="12192001" cy="7228743"/>
          </a:xfrm>
          <a:prstGeom prst="rect">
            <a:avLst/>
          </a:prstGeom>
          <a:noFill/>
        </p:spPr>
      </p:pic>
      <p:pic>
        <p:nvPicPr>
          <p:cNvPr id="2053" name="Picture 5" descr="C:\Users\Dóra\Downloads\51_816_sha_4019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5961" t="9488" r="24007" b="79599"/>
          <a:stretch>
            <a:fillRect/>
          </a:stretch>
        </p:blipFill>
        <p:spPr bwMode="auto">
          <a:xfrm>
            <a:off x="0" y="0"/>
            <a:ext cx="12192000" cy="2129051"/>
          </a:xfrm>
          <a:prstGeom prst="rect">
            <a:avLst/>
          </a:prstGeom>
          <a:noFill/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  <a:t>Az otthon harmóniája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252377" y="2471924"/>
            <a:ext cx="3812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  <a:t>Minden korban, a világ minden pontján, az emberek szép otthonra vágynak. A művészek pedig, akik szép otthonokat </a:t>
            </a:r>
            <a:r>
              <a:rPr lang="hu-HU" dirty="0">
                <a:latin typeface="Comic Sans MS" panose="030F0702030302020204" pitchFamily="66" charset="0"/>
              </a:rPr>
              <a:t>alkotnak</a:t>
            </a:r>
            <a: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  <a:t>, minden </a:t>
            </a:r>
            <a:r>
              <a:rPr lang="hu-HU" dirty="0" err="1">
                <a:solidFill>
                  <a:srgbClr val="202020"/>
                </a:solidFill>
                <a:latin typeface="Comic Sans MS" panose="030F0702030302020204" pitchFamily="66" charset="0"/>
              </a:rPr>
              <a:t>kívánsá-</a:t>
            </a:r>
            <a:b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</a:br>
            <a:r>
              <a:rPr lang="hu-HU" dirty="0" err="1">
                <a:solidFill>
                  <a:srgbClr val="202020"/>
                </a:solidFill>
                <a:latin typeface="Comic Sans MS" panose="030F0702030302020204" pitchFamily="66" charset="0"/>
              </a:rPr>
              <a:t>got</a:t>
            </a:r>
            <a: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  <a:t> igyekeznek teljesíteni.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09490" y="4656407"/>
            <a:ext cx="385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A 18. század, a barokk stílus, egyben a fényűző paloták virágkora volt. A művészek gyakran együtt tervezték meg</a:t>
            </a:r>
            <a:br>
              <a:rPr lang="hu-HU" dirty="0">
                <a:latin typeface="Comic Sans MS" panose="030F0702030302020204" pitchFamily="66" charset="0"/>
              </a:rPr>
            </a:br>
            <a:r>
              <a:rPr lang="hu-HU" dirty="0">
                <a:latin typeface="Comic Sans MS" panose="030F0702030302020204" pitchFamily="66" charset="0"/>
              </a:rPr>
              <a:t>az épületet, a belső tereket és</a:t>
            </a:r>
            <a:br>
              <a:rPr lang="hu-HU" dirty="0">
                <a:latin typeface="Comic Sans MS" panose="030F0702030302020204" pitchFamily="66" charset="0"/>
              </a:rPr>
            </a:br>
            <a:r>
              <a:rPr lang="hu-HU" dirty="0">
                <a:latin typeface="Comic Sans MS" panose="030F0702030302020204" pitchFamily="66" charset="0"/>
              </a:rPr>
              <a:t>a palotát övező parkot. Minden harmonikusan illeszkedett egymáshoz.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8142850" y="4826675"/>
            <a:ext cx="385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latin typeface="Comic Sans MS" panose="030F0702030302020204" pitchFamily="66" charset="0"/>
              </a:rPr>
              <a:t>A kastélyok kertjeit a belső térben a virágos tapéták, szőnyegek, függönyök és bútorkárpitok jelenítették meg, mintha a gazdagon virágba borult természet beköltözött volna a szobákba</a:t>
            </a:r>
            <a: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  <a:t>.</a:t>
            </a:r>
            <a:endParaRPr lang="hu-HU" dirty="0"/>
          </a:p>
        </p:txBody>
      </p:sp>
      <p:pic>
        <p:nvPicPr>
          <p:cNvPr id="9220" name="Picture 4" descr="Magyar Nemzeti Digitális Archívum • Virtuális valóság és 3D a barokk korba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rcRect l="2546" t="16114" r="6184" b="14097"/>
          <a:stretch>
            <a:fillRect/>
          </a:stretch>
        </p:blipFill>
        <p:spPr bwMode="auto">
          <a:xfrm>
            <a:off x="3615395" y="2518119"/>
            <a:ext cx="5249032" cy="2757266"/>
          </a:xfrm>
          <a:prstGeom prst="ellipse">
            <a:avLst/>
          </a:prstGeom>
          <a:noFill/>
        </p:spPr>
      </p:pic>
      <p:sp>
        <p:nvSpPr>
          <p:cNvPr id="17" name="Szövegdoboz 16"/>
          <p:cNvSpPr txBox="1"/>
          <p:nvPr/>
        </p:nvSpPr>
        <p:spPr>
          <a:xfrm>
            <a:off x="8482819" y="2458277"/>
            <a:ext cx="3462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  <a:t>A régi otthonoknak – kastélyoknak, palotáknak – meg kellett mutatniuk tulajdonosuk rangját,</a:t>
            </a:r>
            <a:b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</a:br>
            <a:r>
              <a:rPr lang="hu-HU" dirty="0">
                <a:solidFill>
                  <a:srgbClr val="202020"/>
                </a:solidFill>
                <a:latin typeface="Comic Sans MS" panose="030F0702030302020204" pitchFamily="66" charset="0"/>
              </a:rPr>
              <a:t>vagyonát és ízlését is.</a:t>
            </a:r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6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13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01A01-0B2A-48A7-991E-86507965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15990" cy="1454313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Comic Sans MS" panose="030F0702030302020204" pitchFamily="66" charset="0"/>
              </a:rPr>
              <a:t>Akár a paradicsomban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E11E17-996B-4380-9D0B-3B710B719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9311"/>
            <a:ext cx="5483379" cy="408115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u-HU" sz="1800" dirty="0">
                <a:latin typeface="Comic Sans MS" panose="030F0702030302020204" pitchFamily="66" charset="0"/>
              </a:rPr>
              <a:t>A barokk kastélyokat megálmodó művészek a falképekkel, a fal díszítményeivel, a gazdagon díszített bútorokkal és a virágos kiegészítőkkel olyan tereket hoztak létre, amelyekben bárki a paradicsomban érezhette magát</a:t>
            </a:r>
            <a:r>
              <a:rPr lang="hu-H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hu-HU" sz="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 kastélyok parkját tervező művészek számára</a:t>
            </a:r>
            <a:br>
              <a:rPr lang="hu-H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hu-H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 francia Versailles, a Napkirály kastélyának pompás parkja szolgált mintaképül.</a:t>
            </a:r>
          </a:p>
          <a:p>
            <a:pPr marL="0" indent="0">
              <a:buNone/>
            </a:pPr>
            <a:endParaRPr lang="hu-HU" sz="8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 kertekben a növényeket szigorú rendbe, geometriai alakzatokba rendezték. Ez a rend</a:t>
            </a:r>
            <a:br>
              <a:rPr lang="hu-H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hu-HU" sz="1800" dirty="0">
                <a:latin typeface="Comic Sans MS" panose="030F0702030302020204" pitchFamily="66" charset="0"/>
                <a:cs typeface="Times New Roman" panose="02020603050405020304" pitchFamily="18" charset="0"/>
              </a:rPr>
              <a:t>a belsőben a szőnyegek mintázatában is megjelent.</a:t>
            </a:r>
            <a:endParaRPr lang="hu-HU" sz="18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Dóra\Downloads\24374_ujmkod9262.jpg"/>
          <p:cNvPicPr>
            <a:picLocks noChangeAspect="1" noChangeArrowheads="1"/>
          </p:cNvPicPr>
          <p:nvPr/>
        </p:nvPicPr>
        <p:blipFill>
          <a:blip r:embed="rId3" cstate="print"/>
          <a:srcRect l="6128" t="7134" r="7330" b="6872"/>
          <a:stretch>
            <a:fillRect/>
          </a:stretch>
        </p:blipFill>
        <p:spPr bwMode="auto">
          <a:xfrm>
            <a:off x="5329251" y="2264898"/>
            <a:ext cx="3392717" cy="2897946"/>
          </a:xfrm>
          <a:prstGeom prst="rect">
            <a:avLst/>
          </a:prstGeom>
          <a:noFill/>
        </p:spPr>
      </p:pic>
      <p:pic>
        <p:nvPicPr>
          <p:cNvPr id="1028" name="Picture 4" descr="C:\Users\Dóra\Downloads\51_816_sha_401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677" t="2849" r="3273" b="4257"/>
          <a:stretch>
            <a:fillRect/>
          </a:stretch>
        </p:blipFill>
        <p:spPr bwMode="auto">
          <a:xfrm>
            <a:off x="5331656" y="-225082"/>
            <a:ext cx="2743200" cy="2240732"/>
          </a:xfrm>
          <a:prstGeom prst="rect">
            <a:avLst/>
          </a:prstGeom>
          <a:noFill/>
        </p:spPr>
      </p:pic>
      <p:pic>
        <p:nvPicPr>
          <p:cNvPr id="1029" name="Picture 5" descr="C:\Users\Dóra\Downloads\90_21_1_ujmkod53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3437" y="3249636"/>
            <a:ext cx="2548563" cy="3608363"/>
          </a:xfrm>
          <a:prstGeom prst="rect">
            <a:avLst/>
          </a:prstGeom>
          <a:noFill/>
        </p:spPr>
      </p:pic>
      <p:pic>
        <p:nvPicPr>
          <p:cNvPr id="1030" name="Picture 6" descr="C:\Users\Dóra\Downloads\13131496_1163003007072661_20352074394946233_o.jpg"/>
          <p:cNvPicPr>
            <a:picLocks noChangeAspect="1" noChangeArrowheads="1"/>
          </p:cNvPicPr>
          <p:nvPr/>
        </p:nvPicPr>
        <p:blipFill>
          <a:blip r:embed="rId6" cstate="print"/>
          <a:srcRect l="18175" t="8768" r="16214"/>
          <a:stretch>
            <a:fillRect/>
          </a:stretch>
        </p:blipFill>
        <p:spPr bwMode="auto">
          <a:xfrm>
            <a:off x="8018585" y="3474721"/>
            <a:ext cx="1659988" cy="3470782"/>
          </a:xfrm>
          <a:prstGeom prst="rect">
            <a:avLst/>
          </a:prstGeom>
          <a:noFill/>
        </p:spPr>
      </p:pic>
      <p:pic>
        <p:nvPicPr>
          <p:cNvPr id="1026" name="Picture 2" descr="C:\Users\Dóra\Downloads\unnamed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7582486" y="0"/>
            <a:ext cx="4792394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Egy kis francia a kertben - a mértani pontosságú, szimmetrikus udvar titk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588" y="5131365"/>
            <a:ext cx="3404382" cy="2106462"/>
          </a:xfrm>
          <a:prstGeom prst="decagon">
            <a:avLst/>
          </a:prstGeom>
          <a:noFill/>
        </p:spPr>
      </p:pic>
      <p:pic>
        <p:nvPicPr>
          <p:cNvPr id="1033" name="Picture 9" descr="C:\Users\Dóra\Downloads\58_10_1_fk_0047.jpg"/>
          <p:cNvPicPr>
            <a:picLocks noChangeAspect="1" noChangeArrowheads="1"/>
          </p:cNvPicPr>
          <p:nvPr/>
        </p:nvPicPr>
        <p:blipFill>
          <a:blip r:embed="rId9" cstate="print"/>
          <a:srcRect l="15782" t="66697" r="42740" b="1658"/>
          <a:stretch>
            <a:fillRect/>
          </a:stretch>
        </p:blipFill>
        <p:spPr bwMode="auto">
          <a:xfrm>
            <a:off x="6006905" y="5401994"/>
            <a:ext cx="1744393" cy="1456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27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3D5852D-710A-4A46-A39F-C863F3815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900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hu-HU" sz="41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Művészi vonalak mentén…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AC12B2-45A3-467B-8A1C-C392FD798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Ha tavasz, akkor Vivaldi!</a:t>
            </a:r>
          </a:p>
          <a:p>
            <a:pPr marL="0" indent="0" algn="ctr">
              <a:buNone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Ha Vivaldi, akkor barokk!</a:t>
            </a:r>
          </a:p>
          <a:p>
            <a:pPr marL="0" indent="0" algn="ctr">
              <a:buNone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Ha barokk, akkor rózsák!</a:t>
            </a:r>
          </a:p>
          <a:p>
            <a:pPr marL="0" indent="0" algn="ctr">
              <a:buNone/>
            </a:pP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u-H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Készítsünk együtt egy vidám virágos koszorút, amelyet ajtó- vagy ablakdíszként használva ékesítheted az otthonod, akár egy kastélyt!</a:t>
            </a:r>
          </a:p>
          <a:p>
            <a:pPr marL="0" indent="0" algn="ctr">
              <a:buNone/>
            </a:pPr>
            <a:endParaRPr lang="hu-HU" sz="2000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hu-HU" sz="1600" dirty="0">
                <a:latin typeface="Comic Sans MS" panose="030F0702030302020204" pitchFamily="66" charset="0"/>
              </a:rPr>
              <a:t>Kapcsold</a:t>
            </a:r>
            <a:r>
              <a:rPr lang="hu-H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be a zenét, engedd be a napfényt, és vágj bele!</a:t>
            </a:r>
          </a:p>
        </p:txBody>
      </p:sp>
      <p:pic>
        <p:nvPicPr>
          <p:cNvPr id="1026" name="Picture 2" descr="C:\Users\Dóra\Downloads\58_10_1_fk_0047.jpg"/>
          <p:cNvPicPr>
            <a:picLocks noChangeAspect="1" noChangeArrowheads="1"/>
          </p:cNvPicPr>
          <p:nvPr/>
        </p:nvPicPr>
        <p:blipFill>
          <a:blip r:embed="rId2" cstate="print"/>
          <a:srcRect l="3841" b="3572"/>
          <a:stretch>
            <a:fillRect/>
          </a:stretch>
        </p:blipFill>
        <p:spPr bwMode="auto">
          <a:xfrm>
            <a:off x="8534683" y="-2"/>
            <a:ext cx="3657317" cy="4012443"/>
          </a:xfrm>
          <a:prstGeom prst="rect">
            <a:avLst/>
          </a:prstGeom>
          <a:noFill/>
        </p:spPr>
      </p:pic>
      <p:pic>
        <p:nvPicPr>
          <p:cNvPr id="1027" name="Picture 3" descr="C:\Users\Dóra\Downloads\65_809_kzs1473.jpg"/>
          <p:cNvPicPr>
            <a:picLocks noChangeAspect="1" noChangeArrowheads="1"/>
          </p:cNvPicPr>
          <p:nvPr/>
        </p:nvPicPr>
        <p:blipFill>
          <a:blip r:embed="rId3" cstate="print"/>
          <a:srcRect l="2777"/>
          <a:stretch>
            <a:fillRect/>
          </a:stretch>
        </p:blipFill>
        <p:spPr bwMode="auto">
          <a:xfrm>
            <a:off x="8570492" y="4120201"/>
            <a:ext cx="3621508" cy="2737799"/>
          </a:xfrm>
          <a:prstGeom prst="rect">
            <a:avLst/>
          </a:prstGeom>
          <a:noFill/>
        </p:spPr>
      </p:pic>
      <p:pic>
        <p:nvPicPr>
          <p:cNvPr id="4" name="Picture 2" descr="C:\Users\Dóra\Downloads\IMG_20210313_13303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777923"/>
            <a:ext cx="4126931" cy="501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914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C6CDEA-7B77-4350-9413-876E5156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u-HU" sz="4100" dirty="0">
                <a:latin typeface="Comic Sans MS" panose="030F0702030302020204" pitchFamily="66" charset="0"/>
              </a:rPr>
              <a:t>Ami kell majd a koszorú elkészítéséhez: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469250-58A4-4C49-9D35-85E363C7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20120"/>
            <a:ext cx="6586489" cy="4256950"/>
          </a:xfrm>
        </p:spPr>
        <p:txBody>
          <a:bodyPr>
            <a:normAutofit/>
          </a:bodyPr>
          <a:lstStyle/>
          <a:p>
            <a:r>
              <a:rPr lang="hu-HU" sz="2000" dirty="0">
                <a:latin typeface="Comic Sans MS" panose="030F0702030302020204" pitchFamily="66" charset="0"/>
              </a:rPr>
              <a:t>Koszorú alap vagy vastag karton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Selyem- és csipkeszalagok, vékony szövetek, filcek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Ragasztó, ragasztópisztoly, kétoldalú ragasztó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Arany és ezüst drót</a:t>
            </a:r>
          </a:p>
          <a:p>
            <a:r>
              <a:rPr lang="hu-HU" sz="2000" dirty="0" err="1">
                <a:latin typeface="Comic Sans MS" panose="030F0702030302020204" pitchFamily="66" charset="0"/>
              </a:rPr>
              <a:t>Zsenília</a:t>
            </a:r>
            <a:r>
              <a:rPr lang="hu-HU" sz="2000" dirty="0">
                <a:latin typeface="Comic Sans MS" panose="030F0702030302020204" pitchFamily="66" charset="0"/>
              </a:rPr>
              <a:t> drót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Ceruza, olló</a:t>
            </a:r>
          </a:p>
          <a:p>
            <a:r>
              <a:rPr lang="hu-HU" sz="1800" dirty="0">
                <a:latin typeface="Comic Sans MS" panose="030F0702030302020204" pitchFamily="66" charset="0"/>
              </a:rPr>
              <a:t>Kisebb-nagyobb virágok</a:t>
            </a:r>
            <a:br>
              <a:rPr lang="hu-HU" sz="1800" dirty="0">
                <a:latin typeface="Comic Sans MS" panose="030F0702030302020204" pitchFamily="66" charset="0"/>
              </a:rPr>
            </a:br>
            <a:r>
              <a:rPr lang="hu-HU" sz="1800" dirty="0">
                <a:latin typeface="Comic Sans MS" panose="030F0702030302020204" pitchFamily="66" charset="0"/>
              </a:rPr>
              <a:t>gyöngyök, levelek,</a:t>
            </a:r>
            <a:br>
              <a:rPr lang="hu-HU" sz="1800" dirty="0">
                <a:latin typeface="Comic Sans MS" panose="030F0702030302020204" pitchFamily="66" charset="0"/>
              </a:rPr>
            </a:br>
            <a:r>
              <a:rPr lang="hu-HU" sz="1800" dirty="0">
                <a:latin typeface="Comic Sans MS" panose="030F0702030302020204" pitchFamily="66" charset="0"/>
              </a:rPr>
              <a:t>egyéb díszek</a:t>
            </a:r>
            <a:br>
              <a:rPr lang="hu-HU" sz="1800" dirty="0">
                <a:latin typeface="Comic Sans MS" panose="030F0702030302020204" pitchFamily="66" charset="0"/>
              </a:rPr>
            </a:br>
            <a:r>
              <a:rPr lang="hu-HU" sz="1800" dirty="0">
                <a:latin typeface="Comic Sans MS" panose="030F0702030302020204" pitchFamily="66" charset="0"/>
              </a:rPr>
              <a:t>(ezek nem szükségesek,</a:t>
            </a:r>
            <a:br>
              <a:rPr lang="hu-HU" sz="1800" dirty="0">
                <a:latin typeface="Comic Sans MS" panose="030F0702030302020204" pitchFamily="66" charset="0"/>
              </a:rPr>
            </a:br>
            <a:r>
              <a:rPr lang="hu-HU" sz="1800" dirty="0">
                <a:latin typeface="Comic Sans MS" panose="030F0702030302020204" pitchFamily="66" charset="0"/>
              </a:rPr>
              <a:t>mert a fentiekből is</a:t>
            </a:r>
            <a:br>
              <a:rPr lang="hu-HU" sz="1800" dirty="0">
                <a:latin typeface="Comic Sans MS" panose="030F0702030302020204" pitchFamily="66" charset="0"/>
              </a:rPr>
            </a:br>
            <a:r>
              <a:rPr lang="hu-HU" sz="1800" dirty="0">
                <a:latin typeface="Comic Sans MS" panose="030F0702030302020204" pitchFamily="66" charset="0"/>
              </a:rPr>
              <a:t>elkészíthetők, de ha</a:t>
            </a:r>
            <a:br>
              <a:rPr lang="hu-HU" sz="1800" dirty="0">
                <a:latin typeface="Comic Sans MS" panose="030F0702030302020204" pitchFamily="66" charset="0"/>
              </a:rPr>
            </a:br>
            <a:r>
              <a:rPr lang="hu-HU" sz="1800" dirty="0">
                <a:latin typeface="Comic Sans MS" panose="030F0702030302020204" pitchFamily="66" charset="0"/>
              </a:rPr>
              <a:t>találunk, használjuk!)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44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Dóra\Downloads\IMG_20210309_152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4132" cy="6858000"/>
          </a:xfrm>
          <a:prstGeom prst="rect">
            <a:avLst/>
          </a:prstGeom>
          <a:noFill/>
        </p:spPr>
      </p:pic>
      <p:pic>
        <p:nvPicPr>
          <p:cNvPr id="1028" name="Picture 4" descr="C:\Users\Dóra\Downloads\IMG_20210309_144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0700" y="3746500"/>
            <a:ext cx="4051300" cy="311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0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B4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084E12-E101-44C0-9C7D-51D6EF06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Comic Sans MS" panose="030F0702030302020204" pitchFamily="66" charset="0"/>
              </a:rPr>
              <a:t>A koszorú elkészítése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0FD10D-ECAF-4016-B1B4-63097CBC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Ha nincs koszorú alapunk, akkor </a:t>
            </a:r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készítsünk</a:t>
            </a: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 magunknak!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 feladat egyszerű: egy vastagabb kartonból – ami lehet akár egy régi tortadoboz oldala is – vágjunk ki egy kört!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 kör átmérőjére nincs szabály, de a karika optimális szélessége</a:t>
            </a:r>
            <a:b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–</a:t>
            </a: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4 cm.</a:t>
            </a:r>
          </a:p>
        </p:txBody>
      </p:sp>
      <p:pic>
        <p:nvPicPr>
          <p:cNvPr id="2050" name="Picture 2" descr="C:\Users\Dóra\Downloads\IMG_20210309_124141.jpg"/>
          <p:cNvPicPr>
            <a:picLocks noChangeAspect="1" noChangeArrowheads="1"/>
          </p:cNvPicPr>
          <p:nvPr/>
        </p:nvPicPr>
        <p:blipFill>
          <a:blip r:embed="rId2" cstate="print"/>
          <a:srcRect l="10521" r="5866"/>
          <a:stretch>
            <a:fillRect/>
          </a:stretch>
        </p:blipFill>
        <p:spPr bwMode="auto">
          <a:xfrm>
            <a:off x="163774" y="2579428"/>
            <a:ext cx="4259365" cy="3823862"/>
          </a:xfrm>
          <a:prstGeom prst="rect">
            <a:avLst/>
          </a:prstGeom>
          <a:noFill/>
        </p:spPr>
      </p:pic>
      <p:pic>
        <p:nvPicPr>
          <p:cNvPr id="2051" name="Picture 3" descr="C:\Users\Dóra\Downloads\IMG_20210309_142348.jpg"/>
          <p:cNvPicPr>
            <a:picLocks noChangeAspect="1" noChangeArrowheads="1"/>
          </p:cNvPicPr>
          <p:nvPr/>
        </p:nvPicPr>
        <p:blipFill>
          <a:blip r:embed="rId3" cstate="print"/>
          <a:srcRect t="8181"/>
          <a:stretch>
            <a:fillRect/>
          </a:stretch>
        </p:blipFill>
        <p:spPr bwMode="auto">
          <a:xfrm>
            <a:off x="4339039" y="2565575"/>
            <a:ext cx="3044399" cy="3840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024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:\Users\Dóra\Downloads\80_557_1_ujmkod5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347" y="1937981"/>
            <a:ext cx="5670653" cy="5111087"/>
          </a:xfrm>
          <a:prstGeom prst="irregularSeal2">
            <a:avLst/>
          </a:prstGeom>
          <a:noFill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CF5653B-CDD5-46D3-B604-3B2E66AE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Az elmélyülés időszaka a legjobb!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5447C1B-CB1F-47F8-AE19-241B6DB7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91" y="2110602"/>
            <a:ext cx="5057633" cy="3957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És most kicsit csendesülj el,</a:t>
            </a:r>
          </a:p>
          <a:p>
            <a:pPr marL="0" indent="0">
              <a:buNone/>
            </a:pP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koncentrálj az áradó barokk zene hangjaira és a tavasz illataira!</a:t>
            </a:r>
          </a:p>
          <a:p>
            <a:pPr marL="0" indent="0">
              <a:buNone/>
            </a:pPr>
            <a:endParaRPr lang="hu-H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Válassz 2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–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 fő színt, </a:t>
            </a:r>
            <a:r>
              <a:rPr lang="hu-HU" sz="2000" dirty="0">
                <a:solidFill>
                  <a:schemeClr val="bg1"/>
                </a:solidFill>
              </a:rPr>
              <a:t>amik</a:t>
            </a:r>
            <a:r>
              <a:rPr lang="hu-HU" sz="2000" dirty="0">
                <a:solidFill>
                  <a:srgbClr val="FF0000"/>
                </a:solidFill>
              </a:rPr>
              <a:t> 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meghatározzák majd a </a:t>
            </a:r>
            <a:r>
              <a:rPr lang="hu-HU" sz="2000" dirty="0">
                <a:solidFill>
                  <a:schemeClr val="bg1"/>
                </a:solidFill>
              </a:rPr>
              <a:t>koszorút, és válaszd ki azokat a díszítőelemeket, amiket fel fogsz használni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hu-HU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Engedd el a fantáziád, és fejben tervezd meg</a:t>
            </a:r>
            <a:b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 koszor</a:t>
            </a:r>
            <a:r>
              <a:rPr lang="hu-HU" sz="2000" dirty="0">
                <a:solidFill>
                  <a:schemeClr val="bg1"/>
                </a:solidFill>
              </a:rPr>
              <a:t>út</a:t>
            </a:r>
            <a:r>
              <a:rPr lang="hu-HU" sz="2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mielőtt bármit is elkezdenél ragasztani!</a:t>
            </a:r>
          </a:p>
          <a:p>
            <a:pPr marL="0" indent="0">
              <a:buNone/>
            </a:pPr>
            <a:endParaRPr lang="hu-HU" sz="2000" dirty="0">
              <a:solidFill>
                <a:srgbClr val="FFFFFF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666" y="1501254"/>
            <a:ext cx="853299" cy="907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036" y="370197"/>
            <a:ext cx="1286680" cy="13494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2567" y="179922"/>
            <a:ext cx="1422495" cy="1908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682" y="2531850"/>
            <a:ext cx="1397000" cy="1193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3447" y="207087"/>
            <a:ext cx="1743006" cy="23996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31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B4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084E12-E101-44C0-9C7D-51D6EF06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Comic Sans MS" panose="030F0702030302020204" pitchFamily="66" charset="0"/>
              </a:rPr>
              <a:t>A dekoráció elemei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6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0FD10D-ECAF-4016-B1B4-63097CBC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 dekoráció a te fantáziádra van bízva.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Egyszerűen rajzolj virágokat, leveleket a filcre és vágd ki!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 miénkhez hasonló rózsát úgy </a:t>
            </a:r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készíthetsz, ha a </a:t>
            </a:r>
            <a:r>
              <a:rPr lang="hu-HU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zsenília</a:t>
            </a:r>
            <a:r>
              <a:rPr lang="hu-H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drótra lazán rátekersz egy vékony szövetből vágott csíkot, majd csigát formázol belőle.</a:t>
            </a:r>
          </a:p>
        </p:txBody>
      </p:sp>
      <p:pic>
        <p:nvPicPr>
          <p:cNvPr id="4" name="Picture 2" descr="C:\Users\Dóra\Downloads\IMG_20210311_10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440" y="2497540"/>
            <a:ext cx="2749826" cy="4026090"/>
          </a:xfrm>
          <a:prstGeom prst="rect">
            <a:avLst/>
          </a:prstGeom>
          <a:noFill/>
        </p:spPr>
      </p:pic>
      <p:pic>
        <p:nvPicPr>
          <p:cNvPr id="5" name="Picture 3" descr="C:\Users\Dóra\Downloads\IMG_20210309_171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08" y="2497538"/>
            <a:ext cx="4219362" cy="2893328"/>
          </a:xfrm>
          <a:prstGeom prst="rect">
            <a:avLst/>
          </a:prstGeom>
          <a:noFill/>
        </p:spPr>
      </p:pic>
      <p:pic>
        <p:nvPicPr>
          <p:cNvPr id="1029" name="Picture 5" descr="Nincs elérhető leírás.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1073" t="38256" r="16975" b="36459"/>
          <a:stretch>
            <a:fillRect/>
          </a:stretch>
        </p:blipFill>
        <p:spPr bwMode="auto">
          <a:xfrm rot="16200000">
            <a:off x="2937680" y="5012140"/>
            <a:ext cx="1849272" cy="184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02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B4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6084E12-E101-44C0-9C7D-51D6EF06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  <a:latin typeface="Comic Sans MS" panose="030F0702030302020204" pitchFamily="66" charset="0"/>
              </a:rPr>
              <a:t>A dekoráció elemei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6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0FD10D-ECAF-4016-B1B4-63097CBC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A virágok szárai lehetnek arany- vagy ezüstszínű drótból, de akár arany vagy ezüst zsinórból is.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Ha minden díszítőelem kész, ragadj ragasztót, és ragassz!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Kezdd az alap bevonásával, majd díszítsd fel a koszorút!</a:t>
            </a:r>
          </a:p>
        </p:txBody>
      </p:sp>
      <p:pic>
        <p:nvPicPr>
          <p:cNvPr id="2051" name="Picture 3" descr="C:\Users\Dóra\Downloads\IMG_20210309_180900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883" r="2296"/>
          <a:stretch>
            <a:fillRect/>
          </a:stretch>
        </p:blipFill>
        <p:spPr bwMode="auto">
          <a:xfrm>
            <a:off x="2142698" y="2362988"/>
            <a:ext cx="5240741" cy="4187938"/>
          </a:xfrm>
          <a:prstGeom prst="rect">
            <a:avLst/>
          </a:prstGeom>
          <a:noFill/>
        </p:spPr>
      </p:pic>
      <p:pic>
        <p:nvPicPr>
          <p:cNvPr id="2050" name="Picture 2" descr="C:\Users\Dóra\Downloads\IMG_20210309_16282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4490114"/>
            <a:ext cx="2322349" cy="2367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024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656</Words>
  <Application>Microsoft Office PowerPoint</Application>
  <PresentationFormat>Szélesvásznú</PresentationFormat>
  <Paragraphs>56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Chiller</vt:lpstr>
      <vt:lpstr>Comic Sans MS</vt:lpstr>
      <vt:lpstr>Times New Roman</vt:lpstr>
      <vt:lpstr>Office-téma</vt:lpstr>
      <vt:lpstr>Díszítsd ki az otthonod  ̶  akár egy    művész! </vt:lpstr>
      <vt:lpstr>Az otthon harmóniája</vt:lpstr>
      <vt:lpstr>Akár a paradicsomban</vt:lpstr>
      <vt:lpstr>Művészi vonalak mentén…</vt:lpstr>
      <vt:lpstr>Ami kell majd a koszorú elkészítéséhez:</vt:lpstr>
      <vt:lpstr>A koszorú elkészítése</vt:lpstr>
      <vt:lpstr>Az elmélyülés időszaka a legjobb!</vt:lpstr>
      <vt:lpstr>A dekoráció elemei</vt:lpstr>
      <vt:lpstr>A dekoráció elemei</vt:lpstr>
      <vt:lpstr>Végezetül…</vt:lpstr>
      <vt:lpstr>Köszönjük, hogy velünk alkottál! Reméljük, a koszorú kastéllyá varázsolja az otthonod!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Díszítsd az otthonod- akár egy művész!  Művész(i) otthonok, kertek</dc:title>
  <dc:creator>Melinda</dc:creator>
  <cp:lastModifiedBy>Joó Julianna</cp:lastModifiedBy>
  <cp:revision>97</cp:revision>
  <dcterms:created xsi:type="dcterms:W3CDTF">2021-02-12T09:24:26Z</dcterms:created>
  <dcterms:modified xsi:type="dcterms:W3CDTF">2021-03-31T13:35:05Z</dcterms:modified>
</cp:coreProperties>
</file>